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8" r:id="rId3"/>
    <p:sldId id="269" r:id="rId4"/>
    <p:sldId id="270" r:id="rId5"/>
    <p:sldId id="271" r:id="rId6"/>
    <p:sldId id="258" r:id="rId7"/>
    <p:sldId id="259" r:id="rId8"/>
    <p:sldId id="260" r:id="rId9"/>
    <p:sldId id="261" r:id="rId10"/>
    <p:sldId id="262" r:id="rId11"/>
    <p:sldId id="263" r:id="rId12"/>
    <p:sldId id="264" r:id="rId13"/>
    <p:sldId id="265"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27C6AC-BA80-4FFB-AF44-61F62FCEDD2D}"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58C5A-4054-477A-90A5-91176EE203B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7C6AC-BA80-4FFB-AF44-61F62FCEDD2D}"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58C5A-4054-477A-90A5-91176EE203B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227C6AC-BA80-4FFB-AF44-61F62FCEDD2D}"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58C5A-4054-477A-90A5-91176EE203BE}"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7C6AC-BA80-4FFB-AF44-61F62FCEDD2D}"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58C5A-4054-477A-90A5-91176EE203BE}"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27C6AC-BA80-4FFB-AF44-61F62FCEDD2D}"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58C5A-4054-477A-90A5-91176EE203B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227C6AC-BA80-4FFB-AF44-61F62FCEDD2D}" type="datetimeFigureOut">
              <a:rPr lang="en-US" smtClean="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58C5A-4054-477A-90A5-91176EE203BE}"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27C6AC-BA80-4FFB-AF44-61F62FCEDD2D}" type="datetimeFigureOut">
              <a:rPr lang="en-US" smtClean="0"/>
              <a:t>3/3/2022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658C5A-4054-477A-90A5-91176EE203B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27C6AC-BA80-4FFB-AF44-61F62FCEDD2D}" type="datetimeFigureOut">
              <a:rPr lang="en-US" smtClean="0"/>
              <a:t>3/3/2022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658C5A-4054-477A-90A5-91176EE203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227C6AC-BA80-4FFB-AF44-61F62FCEDD2D}" type="datetimeFigureOut">
              <a:rPr lang="en-US" smtClean="0"/>
              <a:t>3/3/2022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658C5A-4054-477A-90A5-91176EE203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227C6AC-BA80-4FFB-AF44-61F62FCEDD2D}" type="datetimeFigureOut">
              <a:rPr lang="en-US" smtClean="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58C5A-4054-477A-90A5-91176EE203BE}"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27C6AC-BA80-4FFB-AF44-61F62FCEDD2D}" type="datetimeFigureOut">
              <a:rPr lang="en-US" smtClean="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58C5A-4054-477A-90A5-91176EE203BE}"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227C6AC-BA80-4FFB-AF44-61F62FCEDD2D}" type="datetimeFigureOut">
              <a:rPr lang="en-US" smtClean="0"/>
              <a:t>3/3/2022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3658C5A-4054-477A-90A5-91176EE203BE}"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8077200" cy="2762250"/>
          </a:xfrm>
        </p:spPr>
        <p:txBody>
          <a:bodyPr>
            <a:normAutofit fontScale="90000"/>
          </a:bodyPr>
          <a:lstStyle/>
          <a:p>
            <a:pPr rtl="1"/>
            <a:r>
              <a:rPr lang="ar-IQ" sz="6000" dirty="0" smtClean="0">
                <a:solidFill>
                  <a:schemeClr val="tx2"/>
                </a:solidFill>
                <a:latin typeface="Arabic Typesetting" pitchFamily="66" charset="-78"/>
                <a:cs typeface="Arabic Typesetting" pitchFamily="66" charset="-78"/>
              </a:rPr>
              <a:t>هندسة الاستزراع المائي</a:t>
            </a:r>
            <a:r>
              <a:rPr lang="en-US" sz="6000" dirty="0" smtClean="0">
                <a:solidFill>
                  <a:schemeClr val="tx2"/>
                </a:solidFill>
                <a:latin typeface="Arabic Typesetting" pitchFamily="66" charset="-78"/>
                <a:cs typeface="Arabic Typesetting" pitchFamily="66" charset="-78"/>
              </a:rPr>
              <a:t>Aquaculture Engineering</a:t>
            </a:r>
            <a:r>
              <a:rPr lang="ar-IQ" sz="6600" dirty="0" smtClean="0">
                <a:solidFill>
                  <a:schemeClr val="tx2"/>
                </a:solidFill>
                <a:latin typeface="Arabic Typesetting" pitchFamily="66" charset="-78"/>
                <a:cs typeface="Arabic Typesetting" pitchFamily="66" charset="-78"/>
              </a:rPr>
              <a:t/>
            </a:r>
            <a:br>
              <a:rPr lang="ar-IQ" sz="6600" dirty="0" smtClean="0">
                <a:solidFill>
                  <a:schemeClr val="tx2"/>
                </a:solidFill>
                <a:latin typeface="Arabic Typesetting" pitchFamily="66" charset="-78"/>
                <a:cs typeface="Arabic Typesetting" pitchFamily="66" charset="-78"/>
              </a:rPr>
            </a:br>
            <a:r>
              <a:rPr lang="ar-IQ" sz="6600" dirty="0" smtClean="0">
                <a:solidFill>
                  <a:schemeClr val="tx2"/>
                </a:solidFill>
                <a:latin typeface="Arabic Typesetting" pitchFamily="66" charset="-78"/>
                <a:cs typeface="Arabic Typesetting" pitchFamily="66" charset="-78"/>
              </a:rPr>
              <a:t>الجزء العمل</a:t>
            </a:r>
            <a:r>
              <a:rPr lang="ar-IQ" sz="6600" dirty="0" smtClean="0">
                <a:latin typeface="Arabic Typesetting" pitchFamily="66" charset="-78"/>
                <a:cs typeface="Arabic Typesetting" pitchFamily="66" charset="-78"/>
              </a:rPr>
              <a:t>ي</a:t>
            </a:r>
            <a:endParaRPr lang="en-US" sz="6600" dirty="0">
              <a:latin typeface="Arabic Typesetting" pitchFamily="66" charset="-78"/>
              <a:cs typeface="Arabic Typesetting" pitchFamily="66" charset="-78"/>
            </a:endParaRPr>
          </a:p>
        </p:txBody>
      </p:sp>
      <p:sp>
        <p:nvSpPr>
          <p:cNvPr id="3" name="Subtitle 2"/>
          <p:cNvSpPr>
            <a:spLocks noGrp="1"/>
          </p:cNvSpPr>
          <p:nvPr>
            <p:ph type="subTitle" idx="1"/>
          </p:nvPr>
        </p:nvSpPr>
        <p:spPr>
          <a:xfrm>
            <a:off x="1295400" y="3733800"/>
            <a:ext cx="6553200" cy="2590800"/>
          </a:xfrm>
        </p:spPr>
        <p:txBody>
          <a:bodyPr>
            <a:normAutofit/>
          </a:bodyPr>
          <a:lstStyle/>
          <a:p>
            <a:r>
              <a:rPr lang="ar-IQ" dirty="0" smtClean="0">
                <a:solidFill>
                  <a:schemeClr val="tx2"/>
                </a:solidFill>
              </a:rPr>
              <a:t>قسم الاسماك والثروة البحرية</a:t>
            </a:r>
          </a:p>
          <a:p>
            <a:r>
              <a:rPr lang="ar-IQ" dirty="0" smtClean="0">
                <a:solidFill>
                  <a:schemeClr val="tx2"/>
                </a:solidFill>
              </a:rPr>
              <a:t>كلية الزراعة – جامعة البصرة</a:t>
            </a:r>
          </a:p>
          <a:p>
            <a:pPr rtl="1"/>
            <a:r>
              <a:rPr lang="ar-IQ" dirty="0" smtClean="0">
                <a:solidFill>
                  <a:schemeClr val="tx2"/>
                </a:solidFill>
              </a:rPr>
              <a:t>اعداد</a:t>
            </a:r>
          </a:p>
          <a:p>
            <a:pPr rtl="1"/>
            <a:r>
              <a:rPr lang="ar-IQ" smtClean="0">
                <a:solidFill>
                  <a:schemeClr val="tx2"/>
                </a:solidFill>
              </a:rPr>
              <a:t>الدكتور</a:t>
            </a:r>
            <a:endParaRPr lang="ar-IQ" dirty="0" smtClean="0">
              <a:solidFill>
                <a:schemeClr val="tx2"/>
              </a:solidFill>
            </a:endParaRPr>
          </a:p>
          <a:p>
            <a:r>
              <a:rPr lang="ar-IQ" dirty="0" smtClean="0">
                <a:solidFill>
                  <a:schemeClr val="tx2"/>
                </a:solidFill>
              </a:rPr>
              <a:t>صادق </a:t>
            </a:r>
            <a:r>
              <a:rPr lang="ar-IQ" dirty="0" smtClean="0">
                <a:solidFill>
                  <a:schemeClr val="tx2"/>
                </a:solidFill>
              </a:rPr>
              <a:t>جواد محمد</a:t>
            </a:r>
            <a:endParaRPr lang="en-US" dirty="0">
              <a:solidFill>
                <a:schemeClr val="tx2"/>
              </a:solidFill>
            </a:endParaRPr>
          </a:p>
        </p:txBody>
      </p:sp>
    </p:spTree>
    <p:extLst>
      <p:ext uri="{BB962C8B-B14F-4D97-AF65-F5344CB8AC3E}">
        <p14:creationId xmlns:p14="http://schemas.microsoft.com/office/powerpoint/2010/main" val="421772006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0"/>
            <a:ext cx="7772400" cy="1780108"/>
          </a:xfrm>
        </p:spPr>
        <p:txBody>
          <a:bodyPr>
            <a:noAutofit/>
          </a:bodyPr>
          <a:lstStyle/>
          <a:p>
            <a:pPr algn="justLow" rtl="1"/>
            <a:r>
              <a:rPr lang="ar-IQ" sz="6000" dirty="0" smtClean="0">
                <a:solidFill>
                  <a:schemeClr val="tx2"/>
                </a:solidFill>
              </a:rPr>
              <a:t>ان حساب كمية المياه الداخلة الى حوض الاستزراع تكون ضرورية جدا ويجب ان يكون مصدر تجهيز المياه كافيا لملأ الحوض في غضون 2-3 يوم.</a:t>
            </a:r>
            <a:endParaRPr lang="en-US" sz="6000" dirty="0">
              <a:solidFill>
                <a:schemeClr val="tx2"/>
              </a:solidFill>
            </a:endParaRPr>
          </a:p>
        </p:txBody>
      </p:sp>
    </p:spTree>
    <p:extLst>
      <p:ext uri="{BB962C8B-B14F-4D97-AF65-F5344CB8AC3E}">
        <p14:creationId xmlns:p14="http://schemas.microsoft.com/office/powerpoint/2010/main" val="2192216943"/>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876800"/>
            <a:ext cx="7772400" cy="1780108"/>
          </a:xfrm>
        </p:spPr>
        <p:txBody>
          <a:bodyPr>
            <a:normAutofit fontScale="90000"/>
          </a:bodyPr>
          <a:lstStyle/>
          <a:p>
            <a:pPr algn="justLow" rtl="1"/>
            <a:r>
              <a:rPr lang="ar-IQ" sz="6700" dirty="0" smtClean="0">
                <a:solidFill>
                  <a:schemeClr val="tx2"/>
                </a:solidFill>
              </a:rPr>
              <a:t>ان كمية المياه المطلوبة تتأثر بعمليات التبخر والتي تعتمد بصورة رئيسية على درجة الحرارة وتواجد الغيوم في المنطقة والرياح وبناء الحوض وعادتا مايكون 0.25-1 سنتمتر/يوم</a:t>
            </a:r>
            <a:r>
              <a:rPr lang="ar-IQ" dirty="0" smtClean="0"/>
              <a:t>.</a:t>
            </a:r>
            <a:endParaRPr lang="en-US" dirty="0"/>
          </a:p>
        </p:txBody>
      </p:sp>
    </p:spTree>
    <p:extLst>
      <p:ext uri="{BB962C8B-B14F-4D97-AF65-F5344CB8AC3E}">
        <p14:creationId xmlns:p14="http://schemas.microsoft.com/office/powerpoint/2010/main" val="18133690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648200"/>
            <a:ext cx="7772400" cy="1780108"/>
          </a:xfrm>
        </p:spPr>
        <p:txBody>
          <a:bodyPr>
            <a:normAutofit fontScale="90000"/>
          </a:bodyPr>
          <a:lstStyle/>
          <a:p>
            <a:pPr algn="justLow" rtl="1"/>
            <a:r>
              <a:rPr lang="ar-IQ" dirty="0" smtClean="0">
                <a:solidFill>
                  <a:schemeClr val="tx2"/>
                </a:solidFill>
              </a:rPr>
              <a:t>مثال:</a:t>
            </a:r>
            <a:br>
              <a:rPr lang="ar-IQ" dirty="0" smtClean="0">
                <a:solidFill>
                  <a:schemeClr val="tx2"/>
                </a:solidFill>
              </a:rPr>
            </a:br>
            <a:r>
              <a:rPr lang="ar-IQ" dirty="0" smtClean="0">
                <a:solidFill>
                  <a:schemeClr val="tx2"/>
                </a:solidFill>
              </a:rPr>
              <a:t>احسب كمية المياه اللازمة لتعويض فقدان التبخر لحوض مساحته 100 متر مربع اذ ان التبخر 0.5 سنتمترفي اليوم وان امداد المياه تساوي </a:t>
            </a:r>
            <a:br>
              <a:rPr lang="ar-IQ" dirty="0" smtClean="0">
                <a:solidFill>
                  <a:schemeClr val="tx2"/>
                </a:solidFill>
              </a:rPr>
            </a:br>
            <a:r>
              <a:rPr lang="ar-IQ" dirty="0" smtClean="0">
                <a:solidFill>
                  <a:schemeClr val="tx2"/>
                </a:solidFill>
              </a:rPr>
              <a:t>حجم التبخر.</a:t>
            </a:r>
            <a:r>
              <a:rPr lang="en-US" dirty="0" smtClean="0">
                <a:solidFill>
                  <a:schemeClr val="tx2"/>
                </a:solidFill>
              </a:rPr>
              <a:t/>
            </a:r>
            <a:br>
              <a:rPr lang="en-US" dirty="0" smtClean="0">
                <a:solidFill>
                  <a:schemeClr val="tx2"/>
                </a:solidFill>
              </a:rPr>
            </a:br>
            <a:r>
              <a:rPr lang="en-US" dirty="0" smtClean="0">
                <a:solidFill>
                  <a:schemeClr val="tx2"/>
                </a:solidFill>
              </a:rPr>
              <a:t>100m2*0.005m</a:t>
            </a:r>
            <a:br>
              <a:rPr lang="en-US" dirty="0" smtClean="0">
                <a:solidFill>
                  <a:schemeClr val="tx2"/>
                </a:solidFill>
              </a:rPr>
            </a:br>
            <a:r>
              <a:rPr lang="en-US" dirty="0" smtClean="0">
                <a:solidFill>
                  <a:schemeClr val="tx2"/>
                </a:solidFill>
              </a:rPr>
              <a:t>0.5m3/day</a:t>
            </a:r>
            <a:r>
              <a:rPr lang="en-US" smtClean="0">
                <a:solidFill>
                  <a:schemeClr val="tx2"/>
                </a:solidFill>
              </a:rPr>
              <a:t/>
            </a:r>
            <a:br>
              <a:rPr lang="en-US" smtClean="0">
                <a:solidFill>
                  <a:schemeClr val="tx2"/>
                </a:solidFill>
              </a:rPr>
            </a:br>
            <a:r>
              <a:rPr lang="en-US" smtClean="0">
                <a:solidFill>
                  <a:schemeClr val="tx2"/>
                </a:solidFill>
              </a:rPr>
              <a:t>0.35l/minutes</a:t>
            </a:r>
            <a:r>
              <a:rPr lang="ar-IQ" dirty="0" smtClean="0">
                <a:solidFill>
                  <a:schemeClr val="tx2"/>
                </a:solidFill>
              </a:rPr>
              <a:t/>
            </a:r>
            <a:br>
              <a:rPr lang="ar-IQ" dirty="0" smtClean="0">
                <a:solidFill>
                  <a:schemeClr val="tx2"/>
                </a:solidFill>
              </a:rPr>
            </a:br>
            <a:endParaRPr lang="en-US" dirty="0">
              <a:solidFill>
                <a:schemeClr val="tx2"/>
              </a:solidFill>
            </a:endParaRPr>
          </a:p>
        </p:txBody>
      </p:sp>
    </p:spTree>
    <p:extLst>
      <p:ext uri="{BB962C8B-B14F-4D97-AF65-F5344CB8AC3E}">
        <p14:creationId xmlns:p14="http://schemas.microsoft.com/office/powerpoint/2010/main" val="218771781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267200"/>
            <a:ext cx="7772400" cy="1780108"/>
          </a:xfrm>
        </p:spPr>
        <p:txBody>
          <a:bodyPr>
            <a:normAutofit fontScale="90000"/>
          </a:bodyPr>
          <a:lstStyle/>
          <a:p>
            <a:pPr algn="justLow" rtl="1"/>
            <a:r>
              <a:rPr lang="ar-IQ" dirty="0" smtClean="0"/>
              <a:t>*</a:t>
            </a:r>
            <a:r>
              <a:rPr lang="ar-IQ" sz="4900" dirty="0" smtClean="0">
                <a:solidFill>
                  <a:schemeClr val="tx2"/>
                </a:solidFill>
              </a:rPr>
              <a:t>اذا كانت عملية ادخال واخراج المياه عالية جدا فأن عملية انتاج الطحالب غير كافية وقد تخرج الطحالب والتي تكون ذات اهمية في توفير الغذاء الطبيعي من مصدر تفريغ واخراج المياه وبالتالي تكون هناك ندرة او فقر في القاعدة الغذائية والتي تكون ذات اهمية في مجال تربية الاسماك والاحياء المائية الاخرى.</a:t>
            </a:r>
            <a:endParaRPr lang="en-US" sz="4900" dirty="0">
              <a:solidFill>
                <a:schemeClr val="tx2"/>
              </a:solidFill>
            </a:endParaRPr>
          </a:p>
        </p:txBody>
      </p:sp>
    </p:spTree>
    <p:extLst>
      <p:ext uri="{BB962C8B-B14F-4D97-AF65-F5344CB8AC3E}">
        <p14:creationId xmlns:p14="http://schemas.microsoft.com/office/powerpoint/2010/main" val="219092112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953000"/>
            <a:ext cx="7772400" cy="1780108"/>
          </a:xfrm>
        </p:spPr>
        <p:txBody>
          <a:bodyPr>
            <a:normAutofit fontScale="90000"/>
          </a:bodyPr>
          <a:lstStyle/>
          <a:p>
            <a:pPr algn="justLow" rtl="1"/>
            <a:r>
              <a:rPr lang="ar-IQ" sz="6700" dirty="0" smtClean="0">
                <a:solidFill>
                  <a:schemeClr val="tx2"/>
                </a:solidFill>
              </a:rPr>
              <a:t>اي ان النظام البيئي داخل حوض الاستزراع يصبح غير مستقرعندما يكون التبادل اليومي للمياه مرتفع جدا، اي مابين 25و33%من الحجم الاجمالي لمياه حوض الاستزراع</a:t>
            </a:r>
            <a:r>
              <a:rPr lang="ar-IQ" dirty="0" smtClean="0"/>
              <a:t>. </a:t>
            </a:r>
            <a:endParaRPr lang="en-US" dirty="0"/>
          </a:p>
        </p:txBody>
      </p:sp>
    </p:spTree>
    <p:extLst>
      <p:ext uri="{BB962C8B-B14F-4D97-AF65-F5344CB8AC3E}">
        <p14:creationId xmlns:p14="http://schemas.microsoft.com/office/powerpoint/2010/main" val="293339366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648200"/>
            <a:ext cx="7772400" cy="1780108"/>
          </a:xfrm>
        </p:spPr>
        <p:txBody>
          <a:bodyPr>
            <a:normAutofit fontScale="90000"/>
          </a:bodyPr>
          <a:lstStyle/>
          <a:p>
            <a:pPr algn="justLow" rtl="1"/>
            <a:r>
              <a:rPr lang="ar-IQ" dirty="0" smtClean="0">
                <a:solidFill>
                  <a:schemeClr val="tx2"/>
                </a:solidFill>
              </a:rPr>
              <a:t>* </a:t>
            </a:r>
            <a:r>
              <a:rPr lang="ar-IQ" sz="5300" dirty="0" smtClean="0">
                <a:solidFill>
                  <a:schemeClr val="tx2"/>
                </a:solidFill>
              </a:rPr>
              <a:t>لكن ان توفير المياه بكمية كافية تكون ذات اهمية وضرورية لتوفير كميات كافية من الاوكسجين المذاب وكذلك التحكم في تركيز ثاني اوكسيد الكاربون والامونيا والتي ربما تكون حرجة في بعض الاحيان لذلك ربما يتطلب ذلك اضافة كميات اضافية من المياه الى داخل حوض الاستزراع</a:t>
            </a:r>
            <a:r>
              <a:rPr lang="ar-IQ" dirty="0" smtClean="0">
                <a:solidFill>
                  <a:schemeClr val="tx2"/>
                </a:solidFill>
              </a:rPr>
              <a:t>.</a:t>
            </a:r>
            <a:endParaRPr lang="en-US" dirty="0">
              <a:solidFill>
                <a:schemeClr val="tx2"/>
              </a:solidFill>
            </a:endParaRPr>
          </a:p>
        </p:txBody>
      </p:sp>
    </p:spTree>
    <p:extLst>
      <p:ext uri="{BB962C8B-B14F-4D97-AF65-F5344CB8AC3E}">
        <p14:creationId xmlns:p14="http://schemas.microsoft.com/office/powerpoint/2010/main" val="21294081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1000"/>
            <a:ext cx="7772400" cy="1780108"/>
          </a:xfrm>
        </p:spPr>
        <p:txBody>
          <a:bodyPr/>
          <a:lstStyle/>
          <a:p>
            <a:pPr rtl="1"/>
            <a:r>
              <a:rPr lang="ar-IQ" dirty="0" smtClean="0">
                <a:solidFill>
                  <a:schemeClr val="tx1"/>
                </a:solidFill>
              </a:rPr>
              <a:t>هندسة الاستزراع المائي </a:t>
            </a:r>
            <a:r>
              <a:rPr lang="en-US" dirty="0" smtClean="0">
                <a:solidFill>
                  <a:schemeClr val="tx1"/>
                </a:solidFill>
              </a:rPr>
              <a:t>Aquaculture Engineering</a:t>
            </a:r>
            <a:endParaRPr lang="en-US" dirty="0">
              <a:solidFill>
                <a:schemeClr val="tx1"/>
              </a:solidFill>
            </a:endParaRPr>
          </a:p>
        </p:txBody>
      </p:sp>
      <p:sp>
        <p:nvSpPr>
          <p:cNvPr id="3" name="Subtitle 2"/>
          <p:cNvSpPr>
            <a:spLocks noGrp="1"/>
          </p:cNvSpPr>
          <p:nvPr>
            <p:ph type="subTitle" idx="1"/>
          </p:nvPr>
        </p:nvSpPr>
        <p:spPr>
          <a:xfrm>
            <a:off x="533400" y="2362200"/>
            <a:ext cx="8305800" cy="1473200"/>
          </a:xfrm>
        </p:spPr>
        <p:txBody>
          <a:bodyPr>
            <a:normAutofit fontScale="25000" lnSpcReduction="20000"/>
          </a:bodyPr>
          <a:lstStyle/>
          <a:p>
            <a:pPr algn="justLow" rtl="1"/>
            <a:r>
              <a:rPr lang="ar-IQ" sz="19200" dirty="0" smtClean="0">
                <a:latin typeface="Simplified Arabic" pitchFamily="18" charset="-78"/>
                <a:cs typeface="Simplified Arabic" pitchFamily="18" charset="-78"/>
              </a:rPr>
              <a:t> </a:t>
            </a:r>
            <a:r>
              <a:rPr lang="ar-IQ" sz="19200" dirty="0" smtClean="0">
                <a:solidFill>
                  <a:schemeClr val="tx1"/>
                </a:solidFill>
                <a:latin typeface="Simplified Arabic" pitchFamily="18" charset="-78"/>
                <a:cs typeface="Simplified Arabic" pitchFamily="18" charset="-78"/>
              </a:rPr>
              <a:t>في السنوات الاخيرة الماضية حصل تطور واسع في مجال الاستزراع المائي في العالم وهذا ناتج من عدة عوامل ادت الى نجاح وتطور هذا المجال. واحد هذه العوامل هو هندسة الاستزراع المائي</a:t>
            </a:r>
            <a:r>
              <a:rPr lang="ar-IQ"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344844824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justLow" rtl="1"/>
            <a:r>
              <a:rPr lang="ar-IQ" sz="4800" dirty="0" smtClean="0">
                <a:solidFill>
                  <a:schemeClr val="tx1"/>
                </a:solidFill>
                <a:latin typeface="Simplified Arabic" pitchFamily="18" charset="-78"/>
                <a:cs typeface="Simplified Arabic" pitchFamily="18" charset="-78"/>
              </a:rPr>
              <a:t>ان التطور في في استزراع انواع جديدة ليس   ببعيد عن التطور </a:t>
            </a:r>
            <a:r>
              <a:rPr lang="ar-IQ" sz="4800" smtClean="0">
                <a:solidFill>
                  <a:schemeClr val="tx1"/>
                </a:solidFill>
                <a:latin typeface="Simplified Arabic" pitchFamily="18" charset="-78"/>
                <a:cs typeface="Simplified Arabic" pitchFamily="18" charset="-78"/>
              </a:rPr>
              <a:t>في تكنولوجيا </a:t>
            </a:r>
            <a:r>
              <a:rPr lang="ar-IQ" sz="4800" dirty="0" smtClean="0">
                <a:solidFill>
                  <a:schemeClr val="tx1"/>
                </a:solidFill>
                <a:latin typeface="Simplified Arabic" pitchFamily="18" charset="-78"/>
                <a:cs typeface="Simplified Arabic" pitchFamily="18" charset="-78"/>
              </a:rPr>
              <a:t>المصائد السمكية،</a:t>
            </a:r>
            <a:endParaRPr lang="en-US" sz="4800" dirty="0">
              <a:solidFill>
                <a:schemeClr val="tx1"/>
              </a:solidFill>
              <a:latin typeface="Simplified Arabic" pitchFamily="18" charset="-78"/>
              <a:cs typeface="Simplified Arabic" pitchFamily="18" charset="-78"/>
            </a:endParaRPr>
          </a:p>
        </p:txBody>
      </p:sp>
      <p:sp>
        <p:nvSpPr>
          <p:cNvPr id="3" name="Subtitle 2"/>
          <p:cNvSpPr>
            <a:spLocks noGrp="1"/>
          </p:cNvSpPr>
          <p:nvPr>
            <p:ph type="subTitle" idx="1"/>
          </p:nvPr>
        </p:nvSpPr>
        <p:spPr>
          <a:xfrm>
            <a:off x="533400" y="3556001"/>
            <a:ext cx="8153400" cy="1473200"/>
          </a:xfrm>
        </p:spPr>
        <p:txBody>
          <a:bodyPr>
            <a:noAutofit/>
          </a:bodyPr>
          <a:lstStyle/>
          <a:p>
            <a:pPr algn="justLow" rtl="1"/>
            <a:r>
              <a:rPr lang="ar-IQ" sz="5400" dirty="0">
                <a:solidFill>
                  <a:schemeClr val="tx1"/>
                </a:solidFill>
                <a:ea typeface="+mj-ea"/>
              </a:rPr>
              <a:t>والتي اصبحت </a:t>
            </a:r>
            <a:r>
              <a:rPr lang="ar-IQ" sz="5400" dirty="0" smtClean="0">
                <a:solidFill>
                  <a:schemeClr val="tx1"/>
                </a:solidFill>
                <a:ea typeface="+mj-ea"/>
              </a:rPr>
              <a:t>تستخدم </a:t>
            </a:r>
            <a:r>
              <a:rPr lang="ar-IQ" sz="5400" dirty="0">
                <a:solidFill>
                  <a:schemeClr val="tx1"/>
                </a:solidFill>
                <a:ea typeface="+mj-ea"/>
              </a:rPr>
              <a:t>تقنيات التطور الهندسي </a:t>
            </a:r>
            <a:r>
              <a:rPr lang="ar-IQ" sz="5400" dirty="0" smtClean="0">
                <a:solidFill>
                  <a:schemeClr val="tx1"/>
                </a:solidFill>
                <a:ea typeface="+mj-ea"/>
              </a:rPr>
              <a:t>الحديثة.</a:t>
            </a:r>
            <a:endParaRPr lang="en-US" sz="5400" dirty="0">
              <a:solidFill>
                <a:schemeClr val="tx1"/>
              </a:solidFill>
            </a:endParaRPr>
          </a:p>
        </p:txBody>
      </p:sp>
    </p:spTree>
    <p:extLst>
      <p:ext uri="{BB962C8B-B14F-4D97-AF65-F5344CB8AC3E}">
        <p14:creationId xmlns:p14="http://schemas.microsoft.com/office/powerpoint/2010/main" val="138583007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191000"/>
            <a:ext cx="7772400" cy="1780108"/>
          </a:xfrm>
        </p:spPr>
        <p:txBody>
          <a:bodyPr>
            <a:noAutofit/>
          </a:bodyPr>
          <a:lstStyle/>
          <a:p>
            <a:pPr algn="justLow" rtl="1"/>
            <a:r>
              <a:rPr lang="ar-IQ" sz="4800" dirty="0" smtClean="0">
                <a:solidFill>
                  <a:schemeClr val="tx1"/>
                </a:solidFill>
                <a:latin typeface="Simplified Arabic" pitchFamily="18" charset="-78"/>
                <a:cs typeface="Simplified Arabic" pitchFamily="18" charset="-78"/>
              </a:rPr>
              <a:t>ان هندسة الاستزراع المائي واسعة جدا في متطلبات المعلومات الهندسية وتكون مرتبطة ارتباط وثيق مع العديد من علوم الهندسة مثل الهندسة الميكانيكية وهندسة النظم البيئية وهندسة تكنولوجيا المواد وهندسة البناء والتصاميم الانشائية</a:t>
            </a:r>
            <a:r>
              <a:rPr lang="en-US" sz="4800">
                <a:solidFill>
                  <a:schemeClr val="tx1"/>
                </a:solidFill>
                <a:latin typeface="Simplified Arabic" pitchFamily="18" charset="-78"/>
                <a:cs typeface="Simplified Arabic" pitchFamily="18" charset="-78"/>
              </a:rPr>
              <a:t>.</a:t>
            </a:r>
            <a:endParaRPr lang="en-US" sz="48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08397592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200400"/>
            <a:ext cx="7772400" cy="1780108"/>
          </a:xfrm>
        </p:spPr>
        <p:txBody>
          <a:bodyPr>
            <a:noAutofit/>
          </a:bodyPr>
          <a:lstStyle/>
          <a:p>
            <a:pPr algn="justLow" rtl="1"/>
            <a:r>
              <a:rPr lang="ar-IQ" sz="4800" dirty="0" smtClean="0">
                <a:solidFill>
                  <a:schemeClr val="tx1"/>
                </a:solidFill>
                <a:latin typeface="Simplified Arabic" pitchFamily="18" charset="-78"/>
                <a:cs typeface="Simplified Arabic" pitchFamily="18" charset="-78"/>
              </a:rPr>
              <a:t>ان الهدف الرئيسي لهندسة الاستزراع المائي يتضمن المعلومات الهندسية في مجال الاستزراع المائي وحياتية الاحياء ومثال عليها .زراعة الاسماك في الانظمة المكثفة</a:t>
            </a:r>
            <a:endParaRPr lang="en-US" sz="48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4110091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667000"/>
            <a:ext cx="7772400" cy="1780108"/>
          </a:xfrm>
        </p:spPr>
        <p:txBody>
          <a:bodyPr>
            <a:normAutofit fontScale="90000"/>
          </a:bodyPr>
          <a:lstStyle/>
          <a:p>
            <a:r>
              <a:rPr lang="ar-IQ" sz="6000" dirty="0" smtClean="0">
                <a:solidFill>
                  <a:schemeClr val="tx2"/>
                </a:solidFill>
              </a:rPr>
              <a:t/>
            </a:r>
            <a:br>
              <a:rPr lang="ar-IQ" sz="6000" dirty="0" smtClean="0">
                <a:solidFill>
                  <a:schemeClr val="tx2"/>
                </a:solidFill>
              </a:rPr>
            </a:br>
            <a:r>
              <a:rPr lang="ar-IQ" sz="6700" dirty="0" smtClean="0">
                <a:solidFill>
                  <a:schemeClr val="tx2"/>
                </a:solidFill>
              </a:rPr>
              <a:t>امدادات المياه لاحواض استزراع الاسماك</a:t>
            </a:r>
            <a:endParaRPr lang="en-US" sz="6700" dirty="0">
              <a:solidFill>
                <a:schemeClr val="tx2"/>
              </a:solidFill>
            </a:endParaRPr>
          </a:p>
        </p:txBody>
      </p:sp>
    </p:spTree>
    <p:extLst>
      <p:ext uri="{BB962C8B-B14F-4D97-AF65-F5344CB8AC3E}">
        <p14:creationId xmlns:p14="http://schemas.microsoft.com/office/powerpoint/2010/main" val="518729565"/>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495800"/>
            <a:ext cx="7772400" cy="1780108"/>
          </a:xfrm>
        </p:spPr>
        <p:txBody>
          <a:bodyPr>
            <a:noAutofit/>
          </a:bodyPr>
          <a:lstStyle/>
          <a:p>
            <a:pPr algn="justLow" rtl="1"/>
            <a:r>
              <a:rPr lang="ar-IQ" sz="6000" dirty="0" smtClean="0">
                <a:solidFill>
                  <a:schemeClr val="tx2"/>
                </a:solidFill>
              </a:rPr>
              <a:t>تعتبر كمية او حجم المياه المدخلة لاحواض الاستزراع ذات اهمية قصوى في مجال الاستزراع السمكي والتي ربما يتوقف عليها نجاح او فشل مشاريع الاستزراع</a:t>
            </a:r>
            <a:endParaRPr lang="en-US" sz="6000" dirty="0">
              <a:solidFill>
                <a:schemeClr val="tx2"/>
              </a:solidFill>
            </a:endParaRPr>
          </a:p>
        </p:txBody>
      </p:sp>
    </p:spTree>
    <p:extLst>
      <p:ext uri="{BB962C8B-B14F-4D97-AF65-F5344CB8AC3E}">
        <p14:creationId xmlns:p14="http://schemas.microsoft.com/office/powerpoint/2010/main" val="34642344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191000"/>
            <a:ext cx="7772400" cy="1780108"/>
          </a:xfrm>
        </p:spPr>
        <p:txBody>
          <a:bodyPr>
            <a:normAutofit fontScale="90000"/>
          </a:bodyPr>
          <a:lstStyle/>
          <a:p>
            <a:r>
              <a:rPr lang="ar-IQ" dirty="0" smtClean="0">
                <a:solidFill>
                  <a:schemeClr val="tx2"/>
                </a:solidFill>
              </a:rPr>
              <a:t>تعتمد كمية او حجم المياه المتدفقة الى حوض الاستزراع على</a:t>
            </a:r>
            <a:br>
              <a:rPr lang="ar-IQ" dirty="0" smtClean="0">
                <a:solidFill>
                  <a:schemeClr val="tx2"/>
                </a:solidFill>
              </a:rPr>
            </a:br>
            <a:r>
              <a:rPr lang="ar-IQ" dirty="0" smtClean="0">
                <a:solidFill>
                  <a:schemeClr val="tx2"/>
                </a:solidFill>
              </a:rPr>
              <a:t>1- كثافة الاستزراع </a:t>
            </a:r>
            <a:br>
              <a:rPr lang="ar-IQ" dirty="0" smtClean="0">
                <a:solidFill>
                  <a:schemeClr val="tx2"/>
                </a:solidFill>
              </a:rPr>
            </a:br>
            <a:r>
              <a:rPr lang="ar-IQ" dirty="0" smtClean="0">
                <a:solidFill>
                  <a:schemeClr val="tx2"/>
                </a:solidFill>
              </a:rPr>
              <a:t>2- كمية التبخرمن الحوض</a:t>
            </a:r>
            <a:br>
              <a:rPr lang="ar-IQ" dirty="0" smtClean="0">
                <a:solidFill>
                  <a:schemeClr val="tx2"/>
                </a:solidFill>
              </a:rPr>
            </a:br>
            <a:r>
              <a:rPr lang="ar-IQ" dirty="0" smtClean="0">
                <a:solidFill>
                  <a:schemeClr val="tx2"/>
                </a:solidFill>
              </a:rPr>
              <a:t>وان كمية المياه الواجب ادخالها الى حوض الاستزراع تتناسب تناسب طردي مع العاملين اعلاه</a:t>
            </a:r>
            <a:r>
              <a:rPr lang="ar-IQ" dirty="0" smtClean="0"/>
              <a:t>.</a:t>
            </a:r>
            <a:endParaRPr lang="en-US" dirty="0"/>
          </a:p>
        </p:txBody>
      </p:sp>
    </p:spTree>
    <p:extLst>
      <p:ext uri="{BB962C8B-B14F-4D97-AF65-F5344CB8AC3E}">
        <p14:creationId xmlns:p14="http://schemas.microsoft.com/office/powerpoint/2010/main" val="441800634"/>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267200"/>
            <a:ext cx="7772400" cy="1780108"/>
          </a:xfrm>
        </p:spPr>
        <p:txBody>
          <a:bodyPr>
            <a:noAutofit/>
          </a:bodyPr>
          <a:lstStyle/>
          <a:p>
            <a:pPr algn="justLow" rtl="1"/>
            <a:r>
              <a:rPr lang="ar-IQ" sz="4800" dirty="0" smtClean="0">
                <a:solidFill>
                  <a:schemeClr val="tx2"/>
                </a:solidFill>
              </a:rPr>
              <a:t>وكذلك يعتبر الوقت المقبول لملأ حوض الاستزراع بالماء من الامور المهمة اذ انه خلال عملية الاستزراع المنخفضة فان تدفق المياه الى حوض الاستزراع يكون محدود ولكن عند الاستزراع بكثافات عالية فأن ذلك يتطلب ادخال كميات مياه عالية.</a:t>
            </a:r>
            <a:endParaRPr lang="en-US" sz="4800" dirty="0">
              <a:solidFill>
                <a:schemeClr val="tx2"/>
              </a:solidFill>
            </a:endParaRPr>
          </a:p>
        </p:txBody>
      </p:sp>
    </p:spTree>
    <p:extLst>
      <p:ext uri="{BB962C8B-B14F-4D97-AF65-F5344CB8AC3E}">
        <p14:creationId xmlns:p14="http://schemas.microsoft.com/office/powerpoint/2010/main" val="33122007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87</TotalTime>
  <Words>387</Words>
  <Application>Microsoft Office PowerPoint</Application>
  <PresentationFormat>On-screen Show (4:3)</PresentationFormat>
  <Paragraphs>22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Waveform</vt:lpstr>
      <vt:lpstr>هندسة الاستزراع المائيAquaculture Engineering الجزء العملي</vt:lpstr>
      <vt:lpstr>هندسة الاستزراع المائي Aquaculture Engineering</vt:lpstr>
      <vt:lpstr>ان التطور في في استزراع انواع جديدة ليس   ببعيد عن التطور في تكنولوجيا المصائد السمكية،</vt:lpstr>
      <vt:lpstr>ان هندسة الاستزراع المائي واسعة جدا في متطلبات المعلومات الهندسية وتكون مرتبطة ارتباط وثيق مع العديد من علوم الهندسة مثل الهندسة الميكانيكية وهندسة النظم البيئية وهندسة تكنولوجيا المواد وهندسة البناء والتصاميم الانشائية.</vt:lpstr>
      <vt:lpstr>ان الهدف الرئيسي لهندسة الاستزراع المائي يتضمن المعلومات الهندسية في مجال الاستزراع المائي وحياتية الاحياء ومثال عليها .زراعة الاسماك في الانظمة المكثفة</vt:lpstr>
      <vt:lpstr> امدادات المياه لاحواض استزراع الاسماك</vt:lpstr>
      <vt:lpstr>تعتبر كمية او حجم المياه المدخلة لاحواض الاستزراع ذات اهمية قصوى في مجال الاستزراع السمكي والتي ربما يتوقف عليها نجاح او فشل مشاريع الاستزراع</vt:lpstr>
      <vt:lpstr>تعتمد كمية او حجم المياه المتدفقة الى حوض الاستزراع على 1- كثافة الاستزراع  2- كمية التبخرمن الحوض وان كمية المياه الواجب ادخالها الى حوض الاستزراع تتناسب تناسب طردي مع العاملين اعلاه.</vt:lpstr>
      <vt:lpstr>وكذلك يعتبر الوقت المقبول لملأ حوض الاستزراع بالماء من الامور المهمة اذ انه خلال عملية الاستزراع المنخفضة فان تدفق المياه الى حوض الاستزراع يكون محدود ولكن عند الاستزراع بكثافات عالية فأن ذلك يتطلب ادخال كميات مياه عالية.</vt:lpstr>
      <vt:lpstr>ان حساب كمية المياه الداخلة الى حوض الاستزراع تكون ضرورية جدا ويجب ان يكون مصدر تجهيز المياه كافيا لملأ الحوض في غضون 2-3 يوم.</vt:lpstr>
      <vt:lpstr>ان كمية المياه المطلوبة تتأثر بعمليات التبخر والتي تعتمد بصورة رئيسية على درجة الحرارة وتواجد الغيوم في المنطقة والرياح وبناء الحوض وعادتا مايكون 0.25-1 سنتمتر/يوم.</vt:lpstr>
      <vt:lpstr>مثال: احسب كمية المياه اللازمة لتعويض فقدان التبخر لحوض مساحته 100 متر مربع اذ ان التبخر 0.5 سنتمترفي اليوم وان امداد المياه تساوي  حجم التبخر. 100m2*0.005m 0.5m3/day 0.35l/minutes </vt:lpstr>
      <vt:lpstr>*اذا كانت عملية ادخال واخراج المياه عالية جدا فأن عملية انتاج الطحالب غير كافية وقد تخرج الطحالب والتي تكون ذات اهمية في توفير الغذاء الطبيعي من مصدر تفريغ واخراج المياه وبالتالي تكون هناك ندرة او فقر في القاعدة الغذائية والتي تكون ذات اهمية في مجال تربية الاسماك والاحياء المائية الاخرى.</vt:lpstr>
      <vt:lpstr>اي ان النظام البيئي داخل حوض الاستزراع يصبح غير مستقرعندما يكون التبادل اليومي للمياه مرتفع جدا، اي مابين 25و33%من الحجم الاجمالي لمياه حوض الاستزراع. </vt:lpstr>
      <vt:lpstr>* لكن ان توفير المياه بكمية كافية تكون ذات اهمية وضرورية لتوفير كميات كافية من الاوكسجين المذاب وكذلك التحكم في تركيز ثاني اوكسيد الكاربون والامونيا والتي ربما تكون حرجة في بعض الاحيان لذلك ربما يتطلب ذلك اضافة كميات اضافية من المياه الى داخل حوض الاستزراع.</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هندسة مزارع سمكية  الجزء العملي</dc:title>
  <dc:creator>Maher</dc:creator>
  <cp:lastModifiedBy>Maher</cp:lastModifiedBy>
  <cp:revision>23</cp:revision>
  <dcterms:created xsi:type="dcterms:W3CDTF">2021-05-08T20:32:49Z</dcterms:created>
  <dcterms:modified xsi:type="dcterms:W3CDTF">2022-03-03T11:29:13Z</dcterms:modified>
</cp:coreProperties>
</file>